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9"/>
  </p:notesMasterIdLst>
  <p:handoutMasterIdLst>
    <p:handoutMasterId r:id="rId10"/>
  </p:handoutMasterIdLst>
  <p:sldIdLst>
    <p:sldId id="1777" r:id="rId2"/>
    <p:sldId id="1845" r:id="rId3"/>
    <p:sldId id="1853" r:id="rId4"/>
    <p:sldId id="1848" r:id="rId5"/>
    <p:sldId id="1849" r:id="rId6"/>
    <p:sldId id="1851" r:id="rId7"/>
    <p:sldId id="1850" r:id="rId8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5ECB"/>
    <a:srgbClr val="333399"/>
    <a:srgbClr val="0000FF"/>
    <a:srgbClr val="FF0066"/>
    <a:srgbClr val="008000"/>
    <a:srgbClr val="D60093"/>
    <a:srgbClr val="33CC33"/>
    <a:srgbClr val="FF0000"/>
    <a:srgbClr val="CC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87" autoAdjust="0"/>
    <p:restoredTop sz="88324" autoAdjust="0"/>
  </p:normalViewPr>
  <p:slideViewPr>
    <p:cSldViewPr>
      <p:cViewPr>
        <p:scale>
          <a:sx n="76" d="100"/>
          <a:sy n="76" d="100"/>
        </p:scale>
        <p:origin x="2784" y="9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1" d="100"/>
        <a:sy n="51" d="100"/>
      </p:scale>
      <p:origin x="0" y="3768"/>
    </p:cViewPr>
  </p:sorterViewPr>
  <p:notesViewPr>
    <p:cSldViewPr>
      <p:cViewPr varScale="1">
        <p:scale>
          <a:sx n="53" d="100"/>
          <a:sy n="53" d="100"/>
        </p:scale>
        <p:origin x="-1836" y="-84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D3E28C4F-4FE9-4D22-93D8-487A4D01D983}" type="datetimeFigureOut">
              <a:rPr lang="en-US" smtClean="0"/>
              <a:pPr/>
              <a:t>11/26/19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BD5F390F-F66B-4732-9C46-6C80D0575F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96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r">
              <a:defRPr sz="1300"/>
            </a:lvl1pPr>
          </a:lstStyle>
          <a:p>
            <a:fld id="{EE18CB36-612C-4E4A-AC83-E89476AEC2BF}" type="datetimeFigureOut">
              <a:rPr lang="en-US" smtClean="0"/>
              <a:pPr/>
              <a:t>11/26/19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1" tIns="48326" rIns="96651" bIns="4832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6651" tIns="48326" rIns="96651" bIns="4832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r">
              <a:defRPr sz="1300"/>
            </a:lvl1pPr>
          </a:lstStyle>
          <a:p>
            <a:fld id="{EE707532-839C-41A2-9E71-D5288AEAE6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4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We’ll introduce networks with cycles, called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recurrent neural networks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Later.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historical reasons multilayer networks, especially feedforward networks, are sometimes called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multi-layer 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perceptrons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(or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MLP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s); this is a technical misnomer, since the units in modern multilayer networks aren’t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perceptrons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perceptrons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purely linear, but modern networks are made up of units with non-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linearities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like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sigmoids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but at some point the name stuck. 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core of the neural network is the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hidden layer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formed of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hidden units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each of which is a neural unit, taking a weighted sum of its inputs and then applying a non-linearity. In the standard architecture, each layer is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fully-connected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meaning that each unit in each layer takes as input the outputs from all the units in the previous layer, and there is a link between every pair of units from two adjacent layers. Thus each hidden unit sums over all the input units.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798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element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 j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the weight matrix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represents the weight of the connection from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input unit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hidden unit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hj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52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Notice that we’re applying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σ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function here to a vector, while previously it was applied to a scalar. We’re thus allowing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σ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(·), and indeed any activation function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(·), to apply to a vector element-wise, so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2,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3] = [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1),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2),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3)].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3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element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 j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the weight matrix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represents the weight of the connection from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input unit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the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hidden unit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hj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3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Notice that we’re applying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σ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function here to a vector, while previously it was applied to a scalar. We’re thus allowing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σ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(·), and indeed any activation function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(·), to apply to a vector element-wise, so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2,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3] = [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1),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2),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3)].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731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-3406514" y="3331563"/>
            <a:ext cx="68580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 rot="16200000" flipV="1">
            <a:off x="-3299855" y="342112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38412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705600"/>
            <a:ext cx="3617103" cy="119311"/>
          </a:xfrm>
        </p:spPr>
        <p:txBody>
          <a:bodyPr/>
          <a:lstStyle>
            <a:lvl1pPr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700"/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866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 rot="16200000">
            <a:off x="-3414009" y="3339058"/>
            <a:ext cx="68580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 rot="16200000" flipV="1">
            <a:off x="-3329835" y="340613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6283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48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70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714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11/26/19</a:t>
            </a:fld>
            <a:r>
              <a:rPr lang="en-US" err="1"/>
              <a:t>sss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87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681037"/>
            <a:ext cx="3890964" cy="1731963"/>
          </a:xfrm>
        </p:spPr>
        <p:txBody>
          <a:bodyPr/>
          <a:lstStyle>
            <a:lvl1pPr algn="ctr"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3835400"/>
            <a:ext cx="3886200" cy="2235200"/>
          </a:xfrm>
        </p:spPr>
        <p:txBody>
          <a:bodyPr/>
          <a:lstStyle>
            <a:lvl1pPr marL="0" indent="0" algn="ctr">
              <a:spcBef>
                <a:spcPts val="900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6273800"/>
            <a:ext cx="12192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6273800"/>
            <a:ext cx="19050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6273800"/>
            <a:ext cx="765174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56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3375856" y="3330886"/>
            <a:ext cx="68580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3299855" y="342112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94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8" r:id="rId9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Neural </a:t>
            </a:r>
            <a:r>
              <a:rPr lang="en-US" dirty="0" smtClean="0"/>
              <a:t>Networks </a:t>
            </a:r>
            <a:br>
              <a:rPr lang="en-US" dirty="0" smtClean="0"/>
            </a:br>
            <a:r>
              <a:rPr lang="en-US" dirty="0" smtClean="0"/>
              <a:t>part 2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Jurafsky</a:t>
            </a:r>
            <a:r>
              <a:rPr lang="en-US" dirty="0"/>
              <a:t> and Martin </a:t>
            </a:r>
            <a:r>
              <a:rPr lang="en-US" dirty="0" smtClean="0"/>
              <a:t>Chapters 7 and 9 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44160" y="3759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06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Review: Feed-Forward </a:t>
            </a:r>
            <a:r>
              <a:rPr lang="en-US" dirty="0" smtClean="0"/>
              <a:t>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simplest kind of is the </a:t>
            </a:r>
            <a:r>
              <a:rPr lang="en-US" b="1" dirty="0"/>
              <a:t>Feed-Forward Neural </a:t>
            </a:r>
            <a:r>
              <a:rPr lang="en-US" b="1" dirty="0" smtClean="0"/>
              <a:t>Network</a:t>
            </a:r>
          </a:p>
          <a:p>
            <a:r>
              <a:rPr lang="en-US" b="1" dirty="0" smtClean="0"/>
              <a:t>Multilayer</a:t>
            </a:r>
            <a:r>
              <a:rPr lang="en-US" dirty="0" smtClean="0"/>
              <a:t> network, all units are usually </a:t>
            </a:r>
            <a:r>
              <a:rPr lang="en-US" b="1" dirty="0" smtClean="0"/>
              <a:t>fully-connected</a:t>
            </a:r>
            <a:r>
              <a:rPr lang="en-US" dirty="0" smtClean="0"/>
              <a:t>, and </a:t>
            </a:r>
            <a:r>
              <a:rPr lang="en-US" b="1" dirty="0" smtClean="0"/>
              <a:t>no cycles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</a:t>
            </a:r>
            <a:r>
              <a:rPr lang="en-US" dirty="0"/>
              <a:t>outputs from </a:t>
            </a:r>
            <a:r>
              <a:rPr lang="en-US" dirty="0" smtClean="0"/>
              <a:t>each </a:t>
            </a:r>
            <a:r>
              <a:rPr lang="en-US" dirty="0"/>
              <a:t>layer are passed to units in the next higher layer, and no outputs are passed back to lower layers.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654669"/>
            <a:ext cx="5425029" cy="29717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05600" y="6257136"/>
            <a:ext cx="2107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Layer 0 (input layer)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682175" y="4803446"/>
            <a:ext cx="2267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Layer </a:t>
            </a:r>
            <a:r>
              <a:rPr lang="en-US" smtClean="0"/>
              <a:t>1 (hidden layer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625450" y="3676740"/>
            <a:ext cx="225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Layer 2 (output layer)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28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4188"/>
            <a:ext cx="9144000" cy="532962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086600" y="6324600"/>
            <a:ext cx="1229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Andrew 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93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Review: </a:t>
            </a:r>
            <a:r>
              <a:rPr lang="en-US" dirty="0" smtClean="0"/>
              <a:t>Feed-Forward </a:t>
            </a:r>
            <a:r>
              <a:rPr lang="en-US" dirty="0"/>
              <a:t>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4925906"/>
            <a:ext cx="7543801" cy="1779694"/>
          </a:xfrm>
        </p:spPr>
        <p:txBody>
          <a:bodyPr/>
          <a:lstStyle/>
          <a:p>
            <a:r>
              <a:rPr lang="en-US" dirty="0" smtClean="0"/>
              <a:t>A single </a:t>
            </a:r>
            <a:r>
              <a:rPr lang="en-US" dirty="0"/>
              <a:t>hidden unit has </a:t>
            </a:r>
            <a:r>
              <a:rPr lang="en-US" dirty="0" smtClean="0"/>
              <a:t>parameters</a:t>
            </a:r>
            <a:r>
              <a:rPr lang="en-US" b="1" dirty="0" smtClean="0"/>
              <a:t> </a:t>
            </a:r>
            <a:r>
              <a:rPr lang="en-US" b="1" i="1" dirty="0" smtClean="0"/>
              <a:t>w </a:t>
            </a:r>
            <a:r>
              <a:rPr lang="en-US" dirty="0" smtClean="0"/>
              <a:t>(the </a:t>
            </a:r>
            <a:r>
              <a:rPr lang="en-US" dirty="0"/>
              <a:t>weight vector) and </a:t>
            </a:r>
            <a:r>
              <a:rPr lang="en-US" b="1" i="1" dirty="0"/>
              <a:t>b</a:t>
            </a:r>
            <a:r>
              <a:rPr lang="en-US" i="1" dirty="0"/>
              <a:t> </a:t>
            </a:r>
            <a:r>
              <a:rPr lang="en-US" dirty="0"/>
              <a:t>(the bias scalar). 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represent the parameters for the </a:t>
            </a:r>
            <a:r>
              <a:rPr lang="en-US" b="1" dirty="0"/>
              <a:t>entire hidden layer </a:t>
            </a:r>
            <a:r>
              <a:rPr lang="en-US" dirty="0"/>
              <a:t>by combining the weight vector </a:t>
            </a:r>
            <a:r>
              <a:rPr lang="en-US" b="1" dirty="0" err="1"/>
              <a:t>w</a:t>
            </a:r>
            <a:r>
              <a:rPr lang="en-US" b="1" i="1" baseline="-25000" dirty="0" err="1"/>
              <a:t>i</a:t>
            </a:r>
            <a:r>
              <a:rPr lang="en-US" i="1" dirty="0"/>
              <a:t> </a:t>
            </a:r>
            <a:r>
              <a:rPr lang="en-US" dirty="0"/>
              <a:t>and bias </a:t>
            </a:r>
            <a:r>
              <a:rPr lang="en-US" b="1" i="1" dirty="0"/>
              <a:t>b</a:t>
            </a:r>
            <a:r>
              <a:rPr lang="en-US" b="1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for each unit </a:t>
            </a:r>
            <a:r>
              <a:rPr lang="en-US" b="1" i="1" dirty="0" err="1"/>
              <a:t>i</a:t>
            </a:r>
            <a:r>
              <a:rPr lang="en-US" i="1" dirty="0"/>
              <a:t> </a:t>
            </a:r>
            <a:r>
              <a:rPr lang="en-US" dirty="0"/>
              <a:t>into a single weight matrix </a:t>
            </a:r>
            <a:r>
              <a:rPr lang="en-US" b="1" i="1" dirty="0"/>
              <a:t>W</a:t>
            </a:r>
            <a:r>
              <a:rPr lang="en-US" i="1" dirty="0"/>
              <a:t> </a:t>
            </a:r>
            <a:r>
              <a:rPr lang="en-US" dirty="0"/>
              <a:t>and a single bias vector </a:t>
            </a:r>
            <a:r>
              <a:rPr lang="en-US" b="1" dirty="0"/>
              <a:t>b</a:t>
            </a:r>
            <a:r>
              <a:rPr lang="en-US" dirty="0"/>
              <a:t> for the whole </a:t>
            </a:r>
            <a:r>
              <a:rPr lang="en-US" dirty="0" smtClean="0"/>
              <a:t>layer.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845734"/>
            <a:ext cx="5425029" cy="297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2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Review: Feed-Forward 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advantage of using a single matrix </a:t>
            </a:r>
            <a:r>
              <a:rPr lang="en-US" b="1" i="1" dirty="0"/>
              <a:t>W</a:t>
            </a:r>
            <a:r>
              <a:rPr lang="en-US" i="1" dirty="0"/>
              <a:t> </a:t>
            </a:r>
            <a:r>
              <a:rPr lang="en-US" dirty="0"/>
              <a:t>for the weights of the entire layer is </a:t>
            </a:r>
            <a:r>
              <a:rPr lang="en-US" dirty="0" smtClean="0"/>
              <a:t>the </a:t>
            </a:r>
            <a:r>
              <a:rPr lang="en-US" dirty="0"/>
              <a:t>hidden layer computation </a:t>
            </a:r>
            <a:r>
              <a:rPr lang="en-US" dirty="0" smtClean="0"/>
              <a:t>can </a:t>
            </a:r>
            <a:r>
              <a:rPr lang="en-US" dirty="0"/>
              <a:t>be done </a:t>
            </a:r>
            <a:r>
              <a:rPr lang="en-US" dirty="0" smtClean="0"/>
              <a:t>efficiently </a:t>
            </a:r>
            <a:r>
              <a:rPr lang="en-US" dirty="0"/>
              <a:t>with simple matrix operations. </a:t>
            </a:r>
          </a:p>
          <a:p>
            <a:r>
              <a:rPr lang="en-US" dirty="0" smtClean="0"/>
              <a:t>The </a:t>
            </a:r>
            <a:r>
              <a:rPr lang="en-US" dirty="0"/>
              <a:t>computation </a:t>
            </a:r>
            <a:r>
              <a:rPr lang="en-US" dirty="0" smtClean="0"/>
              <a:t>has </a:t>
            </a:r>
            <a:r>
              <a:rPr lang="en-US" dirty="0"/>
              <a:t>three steps: </a:t>
            </a:r>
            <a:endParaRPr lang="en-US" dirty="0" smtClean="0"/>
          </a:p>
          <a:p>
            <a:r>
              <a:rPr lang="en-US" dirty="0" smtClean="0"/>
              <a:t>1. multiplying </a:t>
            </a:r>
            <a:r>
              <a:rPr lang="en-US" dirty="0"/>
              <a:t>the weight matrix by the input vector </a:t>
            </a:r>
            <a:r>
              <a:rPr lang="en-US" i="1" dirty="0"/>
              <a:t>x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 smtClean="0"/>
              <a:t>2. adding </a:t>
            </a:r>
            <a:r>
              <a:rPr lang="en-US" dirty="0"/>
              <a:t>the bias vector </a:t>
            </a:r>
            <a:r>
              <a:rPr lang="en-US" i="1" dirty="0"/>
              <a:t>b</a:t>
            </a:r>
            <a:r>
              <a:rPr lang="en-US" dirty="0"/>
              <a:t>, and </a:t>
            </a:r>
            <a:br>
              <a:rPr lang="en-US" dirty="0"/>
            </a:br>
            <a:r>
              <a:rPr lang="en-US" dirty="0" smtClean="0"/>
              <a:t>3. applying </a:t>
            </a:r>
            <a:r>
              <a:rPr lang="en-US" dirty="0"/>
              <a:t>the activation function </a:t>
            </a:r>
            <a:r>
              <a:rPr lang="en-US" i="1" dirty="0"/>
              <a:t>g </a:t>
            </a:r>
            <a:r>
              <a:rPr lang="en-US" dirty="0" smtClean="0"/>
              <a:t>(such as Sigmoid)</a:t>
            </a:r>
          </a:p>
          <a:p>
            <a:r>
              <a:rPr lang="en-US" dirty="0"/>
              <a:t>The output of the hidden layer, the vector </a:t>
            </a:r>
            <a:r>
              <a:rPr lang="en-US" i="1" dirty="0"/>
              <a:t>h</a:t>
            </a:r>
            <a:r>
              <a:rPr lang="en-US" dirty="0"/>
              <a:t>, is thus the following, using the sigmoid function </a:t>
            </a:r>
            <a:r>
              <a:rPr lang="en-US" dirty="0" err="1"/>
              <a:t>σ</a:t>
            </a:r>
            <a:r>
              <a:rPr lang="en-US" dirty="0"/>
              <a:t>: </a:t>
            </a:r>
          </a:p>
          <a:p>
            <a:pPr algn="ctr"/>
            <a:r>
              <a:rPr lang="en-US" i="1" dirty="0"/>
              <a:t>h </a:t>
            </a:r>
            <a:r>
              <a:rPr lang="en-US" dirty="0"/>
              <a:t>= </a:t>
            </a:r>
            <a:r>
              <a:rPr lang="en-US" dirty="0" err="1"/>
              <a:t>σ</a:t>
            </a:r>
            <a:r>
              <a:rPr lang="en-US" dirty="0"/>
              <a:t>(</a:t>
            </a:r>
            <a:r>
              <a:rPr lang="en-US" i="1" dirty="0" err="1"/>
              <a:t>Wx</a:t>
            </a:r>
            <a:r>
              <a:rPr lang="en-US" dirty="0" err="1"/>
              <a:t>+</a:t>
            </a:r>
            <a:r>
              <a:rPr lang="en-US" i="1" dirty="0" err="1"/>
              <a:t>b</a:t>
            </a:r>
            <a:r>
              <a:rPr lang="en-US" dirty="0"/>
              <a:t>) </a:t>
            </a:r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92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Review: Feed-Forward 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4925906"/>
            <a:ext cx="7543801" cy="1779694"/>
          </a:xfrm>
        </p:spPr>
        <p:txBody>
          <a:bodyPr>
            <a:normAutofit/>
          </a:bodyPr>
          <a:lstStyle/>
          <a:p>
            <a:r>
              <a:rPr lang="en-US" dirty="0"/>
              <a:t>Like the hidden layer, the output layer has a weight </a:t>
            </a:r>
            <a:r>
              <a:rPr lang="en-US" dirty="0" smtClean="0"/>
              <a:t> matrix </a:t>
            </a:r>
            <a:r>
              <a:rPr lang="en-US" b="1" i="1" dirty="0" smtClean="0"/>
              <a:t>U</a:t>
            </a:r>
            <a:r>
              <a:rPr lang="en-US" i="1" dirty="0"/>
              <a:t>.</a:t>
            </a: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dirty="0" smtClean="0"/>
              <a:t>Its weight </a:t>
            </a:r>
            <a:r>
              <a:rPr lang="en-US" dirty="0"/>
              <a:t>matrix is multiplied by its input vector (</a:t>
            </a:r>
            <a:r>
              <a:rPr lang="en-US" b="1" i="1" dirty="0"/>
              <a:t>h</a:t>
            </a:r>
            <a:r>
              <a:rPr lang="en-US" dirty="0"/>
              <a:t>) to produce the intermediate output </a:t>
            </a:r>
            <a:r>
              <a:rPr lang="en-US" b="1" i="1" dirty="0"/>
              <a:t>z</a:t>
            </a:r>
            <a:r>
              <a:rPr lang="en-US" dirty="0"/>
              <a:t>. </a:t>
            </a:r>
          </a:p>
          <a:p>
            <a:pPr algn="ctr"/>
            <a:r>
              <a:rPr lang="de-DE" i="1" dirty="0" err="1" smtClean="0"/>
              <a:t>z</a:t>
            </a:r>
            <a:r>
              <a:rPr lang="de-DE" dirty="0" smtClean="0"/>
              <a:t>=</a:t>
            </a:r>
            <a:r>
              <a:rPr lang="de-DE" i="1" dirty="0" smtClean="0"/>
              <a:t>Uh </a:t>
            </a:r>
            <a:endParaRPr lang="de-DE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845734"/>
            <a:ext cx="5425029" cy="297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56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Review: Feed-Forward 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Here </a:t>
            </a:r>
            <a:r>
              <a:rPr lang="en-US" dirty="0"/>
              <a:t>are the final equations for a feedforward network with a single hidden layer, which takes an input vector </a:t>
            </a:r>
            <a:r>
              <a:rPr lang="en-US" i="1" dirty="0"/>
              <a:t>x</a:t>
            </a:r>
            <a:r>
              <a:rPr lang="en-US" dirty="0"/>
              <a:t>, outputs a probability distribution </a:t>
            </a:r>
            <a:r>
              <a:rPr lang="en-US" i="1" dirty="0"/>
              <a:t>y</a:t>
            </a:r>
            <a:r>
              <a:rPr lang="en-US" dirty="0"/>
              <a:t>, and is </a:t>
            </a:r>
            <a:r>
              <a:rPr lang="en-US" dirty="0" smtClean="0"/>
              <a:t>parameterized </a:t>
            </a:r>
            <a:r>
              <a:rPr lang="en-US" dirty="0"/>
              <a:t>by weight matrices </a:t>
            </a:r>
            <a:r>
              <a:rPr lang="en-US" i="1" dirty="0"/>
              <a:t>W </a:t>
            </a:r>
            <a:r>
              <a:rPr lang="en-US" dirty="0"/>
              <a:t>and </a:t>
            </a:r>
            <a:r>
              <a:rPr lang="en-US" i="1" dirty="0"/>
              <a:t>U </a:t>
            </a:r>
            <a:r>
              <a:rPr lang="en-US" dirty="0"/>
              <a:t>and a bias vector </a:t>
            </a:r>
            <a:r>
              <a:rPr lang="en-US" i="1" dirty="0"/>
              <a:t>b</a:t>
            </a:r>
            <a:r>
              <a:rPr lang="en-US" dirty="0"/>
              <a:t>: </a:t>
            </a:r>
          </a:p>
          <a:p>
            <a:r>
              <a:rPr lang="en-US" i="1" dirty="0"/>
              <a:t>h </a:t>
            </a:r>
            <a:r>
              <a:rPr lang="en-US" dirty="0"/>
              <a:t>= </a:t>
            </a:r>
            <a:r>
              <a:rPr lang="en-US" dirty="0" err="1"/>
              <a:t>σ</a:t>
            </a:r>
            <a:r>
              <a:rPr lang="en-US" dirty="0"/>
              <a:t>(</a:t>
            </a:r>
            <a:r>
              <a:rPr lang="en-US" i="1" dirty="0" err="1"/>
              <a:t>Wx</a:t>
            </a:r>
            <a:r>
              <a:rPr lang="en-US" dirty="0" err="1"/>
              <a:t>+</a:t>
            </a:r>
            <a:r>
              <a:rPr lang="en-US" i="1" dirty="0" err="1"/>
              <a:t>b</a:t>
            </a:r>
            <a:r>
              <a:rPr lang="en-US" dirty="0"/>
              <a:t>)</a:t>
            </a:r>
            <a:br>
              <a:rPr lang="en-US" dirty="0"/>
            </a:br>
            <a:r>
              <a:rPr lang="en-US" i="1" dirty="0"/>
              <a:t>z </a:t>
            </a:r>
            <a:r>
              <a:rPr lang="en-US" dirty="0"/>
              <a:t>= </a:t>
            </a:r>
            <a:r>
              <a:rPr lang="en-US" i="1" dirty="0"/>
              <a:t>Uh</a:t>
            </a:r>
            <a:br>
              <a:rPr lang="en-US" i="1" dirty="0"/>
            </a:br>
            <a:r>
              <a:rPr lang="en-US" i="1" dirty="0"/>
              <a:t>y </a:t>
            </a:r>
            <a:r>
              <a:rPr lang="en-US" dirty="0"/>
              <a:t>= </a:t>
            </a:r>
            <a:r>
              <a:rPr lang="en-US" dirty="0" err="1"/>
              <a:t>softmax</a:t>
            </a:r>
            <a:r>
              <a:rPr lang="en-US" dirty="0"/>
              <a:t>(</a:t>
            </a:r>
            <a:r>
              <a:rPr lang="en-US" i="1" dirty="0"/>
              <a:t>z</a:t>
            </a:r>
            <a:r>
              <a:rPr lang="en-US" dirty="0"/>
              <a:t>)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Like with logistic regression, </a:t>
            </a:r>
            <a:r>
              <a:rPr lang="en-US" dirty="0" err="1" smtClean="0"/>
              <a:t>softmax</a:t>
            </a:r>
            <a:r>
              <a:rPr lang="en-US" dirty="0" smtClean="0"/>
              <a:t> normalizes the output and turns it into a probability distribution.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73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39215</TotalTime>
  <Words>596</Words>
  <Application>Microsoft Macintosh PowerPoint</Application>
  <PresentationFormat>On-screen Show (4:3)</PresentationFormat>
  <Paragraphs>42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Times</vt:lpstr>
      <vt:lpstr>Retrospect</vt:lpstr>
      <vt:lpstr>Neural Networks  part 2</vt:lpstr>
      <vt:lpstr>Review: Feed-Forward Neural Network</vt:lpstr>
      <vt:lpstr>PowerPoint Presentation</vt:lpstr>
      <vt:lpstr>Review: Feed-Forward Neural Network</vt:lpstr>
      <vt:lpstr>Review: Feed-Forward Neural Network</vt:lpstr>
      <vt:lpstr>Review: Feed-Forward Neural Network</vt:lpstr>
      <vt:lpstr>Review: Feed-Forward Neural Network</vt:lpstr>
    </vt:vector>
  </TitlesOfParts>
  <Company>Carnegie Mellon University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jure</dc:creator>
  <cp:lastModifiedBy>Callison-Burch, Christopher</cp:lastModifiedBy>
  <cp:revision>1911</cp:revision>
  <cp:lastPrinted>2019-11-21T18:40:01Z</cp:lastPrinted>
  <dcterms:created xsi:type="dcterms:W3CDTF">2009-06-12T17:14:38Z</dcterms:created>
  <dcterms:modified xsi:type="dcterms:W3CDTF">2019-11-26T14:33:26Z</dcterms:modified>
</cp:coreProperties>
</file>

<file path=docProps/thumbnail.jpeg>
</file>